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858000" cy="9144000"/>
  <p:embeddedFontLst>
    <p:embeddedFont>
      <p:font typeface="Century Schoolbook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gGgGuqMlCJobbS80DZszO4RslF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Schoolbook-italic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CenturySchoolbook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CenturySchoolbook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Schoolbook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35f6419a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035f6419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35f6419af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35f6419a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35f6419af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035f6419a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/>
          <p:nvPr>
            <p:ph type="ctrTitle"/>
          </p:nvPr>
        </p:nvSpPr>
        <p:spPr>
          <a:xfrm>
            <a:off x="946404" y="758952"/>
            <a:ext cx="706374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entury Schoolbook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" type="subTitle"/>
          </p:nvPr>
        </p:nvSpPr>
        <p:spPr>
          <a:xfrm>
            <a:off x="946404" y="4800600"/>
            <a:ext cx="706374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D8D8D8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" name="Google Shape;15;p1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2"/>
          <p:cNvSpPr txBox="1"/>
          <p:nvPr>
            <p:ph idx="10" type="dt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DAD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1" type="ftr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DAD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0"/>
          <p:cNvSpPr txBox="1"/>
          <p:nvPr>
            <p:ph type="title"/>
          </p:nvPr>
        </p:nvSpPr>
        <p:spPr>
          <a:xfrm>
            <a:off x="685800" y="5257800"/>
            <a:ext cx="748665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/>
          <p:nvPr>
            <p:ph idx="2" type="pic"/>
          </p:nvPr>
        </p:nvSpPr>
        <p:spPr>
          <a:xfrm>
            <a:off x="0" y="1"/>
            <a:ext cx="8469630" cy="5128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82" name="Google Shape;82;p20"/>
          <p:cNvSpPr txBox="1"/>
          <p:nvPr>
            <p:ph idx="1" type="body"/>
          </p:nvPr>
        </p:nvSpPr>
        <p:spPr>
          <a:xfrm>
            <a:off x="685800" y="6108590"/>
            <a:ext cx="7486650" cy="59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3" name="Google Shape;83;p20"/>
          <p:cNvSpPr txBox="1"/>
          <p:nvPr>
            <p:ph idx="10" type="dt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1" type="ftr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" type="body"/>
          </p:nvPr>
        </p:nvSpPr>
        <p:spPr>
          <a:xfrm rot="5400000">
            <a:off x="1993995" y="781210"/>
            <a:ext cx="4351337" cy="644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0" type="dt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1" type="ftr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 rot="5400000">
            <a:off x="4466432" y="2401093"/>
            <a:ext cx="5897562" cy="1857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" type="body"/>
          </p:nvPr>
        </p:nvSpPr>
        <p:spPr>
          <a:xfrm rot="5400000">
            <a:off x="523081" y="429418"/>
            <a:ext cx="5897562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0" type="dt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1" type="ftr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0" type="dt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ctrTitle"/>
          </p:nvPr>
        </p:nvSpPr>
        <p:spPr>
          <a:xfrm>
            <a:off x="946404" y="758952"/>
            <a:ext cx="706374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entury Schoolbook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" type="subTitle"/>
          </p:nvPr>
        </p:nvSpPr>
        <p:spPr>
          <a:xfrm>
            <a:off x="946404" y="4800600"/>
            <a:ext cx="706374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D8D8D8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5" name="Google Shape;35;p11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1"/>
          <p:cNvSpPr txBox="1"/>
          <p:nvPr>
            <p:ph idx="10" type="dt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DAD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1" type="ftr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DAD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>
            <p:ph type="title"/>
          </p:nvPr>
        </p:nvSpPr>
        <p:spPr>
          <a:xfrm>
            <a:off x="946404" y="758952"/>
            <a:ext cx="706374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entury Schoolbook"/>
              <a:buNone/>
              <a:defRPr b="0"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" type="body"/>
          </p:nvPr>
        </p:nvSpPr>
        <p:spPr>
          <a:xfrm>
            <a:off x="946404" y="4800600"/>
            <a:ext cx="706374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4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/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" type="body"/>
          </p:nvPr>
        </p:nvSpPr>
        <p:spPr>
          <a:xfrm>
            <a:off x="946404" y="1828801"/>
            <a:ext cx="336042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9" name="Google Shape;49;p15"/>
          <p:cNvSpPr txBox="1"/>
          <p:nvPr>
            <p:ph idx="2" type="body"/>
          </p:nvPr>
        </p:nvSpPr>
        <p:spPr>
          <a:xfrm>
            <a:off x="4594860" y="1828801"/>
            <a:ext cx="336042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" type="body"/>
          </p:nvPr>
        </p:nvSpPr>
        <p:spPr>
          <a:xfrm>
            <a:off x="946404" y="1717185"/>
            <a:ext cx="336042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0"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6"/>
          <p:cNvSpPr txBox="1"/>
          <p:nvPr>
            <p:ph idx="2" type="body"/>
          </p:nvPr>
        </p:nvSpPr>
        <p:spPr>
          <a:xfrm>
            <a:off x="946404" y="2507550"/>
            <a:ext cx="336042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7" name="Google Shape;57;p16"/>
          <p:cNvSpPr txBox="1"/>
          <p:nvPr>
            <p:ph idx="3" type="body"/>
          </p:nvPr>
        </p:nvSpPr>
        <p:spPr>
          <a:xfrm>
            <a:off x="4599432" y="1717185"/>
            <a:ext cx="3364992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Font typeface="Century Schoolbook"/>
              <a:buNone/>
              <a:defRPr b="0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4" type="body"/>
          </p:nvPr>
        </p:nvSpPr>
        <p:spPr>
          <a:xfrm>
            <a:off x="4594860" y="2507550"/>
            <a:ext cx="336042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9" name="Google Shape;59;p16"/>
          <p:cNvSpPr txBox="1"/>
          <p:nvPr>
            <p:ph idx="10" type="dt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1" type="ftr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0" type="dt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1" type="ftr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idx="10" type="dt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1" type="ftr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630936" y="457201"/>
            <a:ext cx="240030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Schoolbook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3378200" y="685800"/>
            <a:ext cx="45593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4" name="Google Shape;74;p19"/>
          <p:cNvSpPr txBox="1"/>
          <p:nvPr>
            <p:ph idx="2" type="body"/>
          </p:nvPr>
        </p:nvSpPr>
        <p:spPr>
          <a:xfrm>
            <a:off x="630936" y="2099735"/>
            <a:ext cx="24003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D295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rgbClr val="A7A1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0"/>
          <p:cNvSpPr txBox="1"/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  <a:defRPr b="0" i="0" sz="4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0"/>
          <p:cNvSpPr txBox="1"/>
          <p:nvPr>
            <p:ph idx="1" type="body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0" type="dt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1" type="ftr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2" type="sldNum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D2958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9"/>
          <p:cNvSpPr txBox="1"/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9"/>
          <p:cNvSpPr txBox="1"/>
          <p:nvPr>
            <p:ph idx="1" type="body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3" name="Google Shape;23;p9"/>
          <p:cNvSpPr txBox="1"/>
          <p:nvPr>
            <p:ph idx="10" type="dt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4" name="Google Shape;24;p9"/>
          <p:cNvSpPr txBox="1"/>
          <p:nvPr>
            <p:ph idx="11" type="ftr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5" name="Google Shape;25;p9"/>
          <p:cNvSpPr txBox="1"/>
          <p:nvPr>
            <p:ph idx="12" type="sldNum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ctrTitle"/>
          </p:nvPr>
        </p:nvSpPr>
        <p:spPr>
          <a:xfrm>
            <a:off x="946404" y="798654"/>
            <a:ext cx="7063740" cy="313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Schoolbook"/>
              <a:buNone/>
            </a:pPr>
            <a:r>
              <a:rPr lang="en-US"/>
              <a:t>Hip Preservation: Enhancing Mobility &amp; 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Schoolbook"/>
              <a:buNone/>
            </a:pPr>
            <a:r>
              <a:rPr lang="en-US"/>
              <a:t>Patient Outcomes</a:t>
            </a:r>
            <a:endParaRPr/>
          </a:p>
        </p:txBody>
      </p:sp>
      <p:sp>
        <p:nvSpPr>
          <p:cNvPr id="103" name="Google Shape;103;p1"/>
          <p:cNvSpPr txBox="1"/>
          <p:nvPr>
            <p:ph idx="1" type="subTitle"/>
          </p:nvPr>
        </p:nvSpPr>
        <p:spPr>
          <a:xfrm>
            <a:off x="861375" y="4706125"/>
            <a:ext cx="42207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Presented by Nimesh Patel, MD</a:t>
            </a:r>
            <a:endParaRPr/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 b="17974" l="17186" r="6976" t="28293"/>
          <a:stretch/>
        </p:blipFill>
        <p:spPr>
          <a:xfrm>
            <a:off x="4922008" y="3999293"/>
            <a:ext cx="3449255" cy="2443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/>
          <p:nvPr>
            <p:ph type="title"/>
          </p:nvPr>
        </p:nvSpPr>
        <p:spPr>
          <a:xfrm>
            <a:off x="937267" y="233535"/>
            <a:ext cx="7269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en-US">
                <a:solidFill>
                  <a:schemeClr val="lt1"/>
                </a:solidFill>
              </a:rPr>
              <a:t>How Physical Therapists and Surgeons Can Collaborate</a:t>
            </a:r>
            <a:endParaRPr/>
          </a:p>
        </p:txBody>
      </p:sp>
      <p:sp>
        <p:nvSpPr>
          <p:cNvPr id="184" name="Google Shape;184;p7"/>
          <p:cNvSpPr txBox="1"/>
          <p:nvPr>
            <p:ph idx="1" type="body"/>
          </p:nvPr>
        </p:nvSpPr>
        <p:spPr>
          <a:xfrm>
            <a:off x="1021979" y="1650551"/>
            <a:ext cx="6446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1" lang="en-US" sz="2000">
                <a:solidFill>
                  <a:schemeClr val="lt1"/>
                </a:solidFill>
              </a:rPr>
              <a:t>Partnering for Better Outcomes</a:t>
            </a:r>
            <a:endParaRPr i="1"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Char char="•"/>
            </a:pPr>
            <a:r>
              <a:rPr lang="en-US" sz="2000">
                <a:solidFill>
                  <a:schemeClr val="lt1"/>
                </a:solidFill>
              </a:rPr>
              <a:t>We believe </a:t>
            </a:r>
            <a:r>
              <a:rPr b="1" lang="en-US" sz="2000" u="sng">
                <a:solidFill>
                  <a:schemeClr val="lt1"/>
                </a:solidFill>
              </a:rPr>
              <a:t>strongly</a:t>
            </a:r>
            <a:r>
              <a:rPr lang="en-US" sz="2000">
                <a:solidFill>
                  <a:schemeClr val="lt1"/>
                </a:solidFill>
              </a:rPr>
              <a:t> in open communication between surgeons and local physical therapists.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Char char="•"/>
            </a:pPr>
            <a:r>
              <a:rPr lang="en-US" sz="2000">
                <a:solidFill>
                  <a:schemeClr val="lt1"/>
                </a:solidFill>
              </a:rPr>
              <a:t>Encourage ongoing dialogue to ensure optimal recovery pathways.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Char char="•"/>
            </a:pPr>
            <a:r>
              <a:rPr lang="en-US" sz="2000">
                <a:solidFill>
                  <a:schemeClr val="lt1"/>
                </a:solidFill>
              </a:rPr>
              <a:t>Tailored rehab protocols post-surgery, designed with input from our partnering therapists for best results.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4169664" y="4603736"/>
            <a:ext cx="4924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D2BEC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PT</a:t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 rot="2478529">
            <a:off x="4680560" y="4742968"/>
            <a:ext cx="849601" cy="369332"/>
          </a:xfrm>
          <a:prstGeom prst="curvedDownArrow">
            <a:avLst>
              <a:gd fmla="val 35954" name="adj1"/>
              <a:gd fmla="val 69631" name="adj2"/>
              <a:gd fmla="val 65377" name="adj3"/>
            </a:avLst>
          </a:prstGeom>
          <a:solidFill>
            <a:schemeClr val="accent1"/>
          </a:solidFill>
          <a:ln cap="flat" cmpd="sng" w="13950">
            <a:solidFill>
              <a:srgbClr val="2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4826643" y="5209454"/>
            <a:ext cx="10390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D2BEC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Surgery</a:t>
            </a:r>
            <a:endParaRPr/>
          </a:p>
        </p:txBody>
      </p:sp>
      <p:sp>
        <p:nvSpPr>
          <p:cNvPr id="188" name="Google Shape;188;p7"/>
          <p:cNvSpPr/>
          <p:nvPr/>
        </p:nvSpPr>
        <p:spPr>
          <a:xfrm rot="8829185">
            <a:off x="4665990" y="5747399"/>
            <a:ext cx="849601" cy="369332"/>
          </a:xfrm>
          <a:prstGeom prst="curvedDownArrow">
            <a:avLst>
              <a:gd fmla="val 35954" name="adj1"/>
              <a:gd fmla="val 69631" name="adj2"/>
              <a:gd fmla="val 65377" name="adj3"/>
            </a:avLst>
          </a:prstGeom>
          <a:solidFill>
            <a:schemeClr val="accent1"/>
          </a:solidFill>
          <a:ln cap="flat" cmpd="sng" w="13950">
            <a:solidFill>
              <a:srgbClr val="2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2424289" y="5632568"/>
            <a:ext cx="23599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D2BEC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Post-Surgical Rehab</a:t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 rot="-5225357">
            <a:off x="3576278" y="5025819"/>
            <a:ext cx="849601" cy="369332"/>
          </a:xfrm>
          <a:prstGeom prst="curvedDownArrow">
            <a:avLst>
              <a:gd fmla="val 35954" name="adj1"/>
              <a:gd fmla="val 69631" name="adj2"/>
              <a:gd fmla="val 65377" name="adj3"/>
            </a:avLst>
          </a:prstGeom>
          <a:solidFill>
            <a:schemeClr val="accent1"/>
          </a:solidFill>
          <a:ln cap="flat" cmpd="sng" w="13950">
            <a:solidFill>
              <a:srgbClr val="2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>
            <p:ph idx="1" type="body"/>
          </p:nvPr>
        </p:nvSpPr>
        <p:spPr>
          <a:xfrm>
            <a:off x="657037" y="462988"/>
            <a:ext cx="7213800" cy="59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000">
                <a:solidFill>
                  <a:schemeClr val="lt1"/>
                </a:solidFill>
              </a:rPr>
              <a:t>Let’s Collaborate for Better Patient Outcomes!</a:t>
            </a:r>
            <a:endParaRPr/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3">
            <a:alphaModFix/>
          </a:blip>
          <a:srcRect b="17667" l="0" r="0" t="28107"/>
          <a:stretch/>
        </p:blipFill>
        <p:spPr>
          <a:xfrm>
            <a:off x="1604271" y="967897"/>
            <a:ext cx="5935456" cy="321850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/>
          <p:nvPr/>
        </p:nvSpPr>
        <p:spPr>
          <a:xfrm>
            <a:off x="2623209" y="4281175"/>
            <a:ext cx="5311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Nimesh Patel, MD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303.330.6788 (cell)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nimeshpatelmd@hippreservation.org</a:t>
            </a: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3139716" y="5903088"/>
            <a:ext cx="28645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www.hippreservation.org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en-US">
                <a:solidFill>
                  <a:schemeClr val="lt1"/>
                </a:solidFill>
              </a:rPr>
              <a:t>Introduction to Hip Preservation</a:t>
            </a:r>
            <a:endParaRPr/>
          </a:p>
        </p:txBody>
      </p:sp>
      <p:sp>
        <p:nvSpPr>
          <p:cNvPr id="110" name="Google Shape;110;p2"/>
          <p:cNvSpPr txBox="1"/>
          <p:nvPr>
            <p:ph idx="1" type="body"/>
          </p:nvPr>
        </p:nvSpPr>
        <p:spPr>
          <a:xfrm>
            <a:off x="946404" y="1828801"/>
            <a:ext cx="3880239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000">
                <a:solidFill>
                  <a:schemeClr val="lt1"/>
                </a:solidFill>
              </a:rPr>
              <a:t>Proactive Care to Preserve Hip Function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>
                <a:solidFill>
                  <a:schemeClr val="lt1"/>
                </a:solidFill>
              </a:rPr>
              <a:t>Hip preservation focuses on early diagnosis and intervention.</a:t>
            </a:r>
            <a:endParaRPr>
              <a:solidFill>
                <a:schemeClr val="lt1"/>
              </a:solidFill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>
                <a:solidFill>
                  <a:schemeClr val="lt1"/>
                </a:solidFill>
              </a:rPr>
              <a:t>Combining non-surgical techniques (therapy, injections) with surgical options if necessary.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>
                <a:solidFill>
                  <a:schemeClr val="lt1"/>
                </a:solidFill>
              </a:rPr>
              <a:t>Goal: Prevent hip replacement and maintain an active lifestyle through early intervention.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50365" t="0"/>
          <a:stretch/>
        </p:blipFill>
        <p:spPr>
          <a:xfrm>
            <a:off x="5252949" y="1273385"/>
            <a:ext cx="2944647" cy="50116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2"/>
          <p:cNvCxnSpPr/>
          <p:nvPr/>
        </p:nvCxnSpPr>
        <p:spPr>
          <a:xfrm>
            <a:off x="5914663" y="3646025"/>
            <a:ext cx="761242" cy="31214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3" name="Google Shape;113;p2"/>
          <p:cNvCxnSpPr/>
          <p:nvPr/>
        </p:nvCxnSpPr>
        <p:spPr>
          <a:xfrm>
            <a:off x="6189768" y="2745234"/>
            <a:ext cx="486137" cy="11574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4" name="Google Shape;114;p2"/>
          <p:cNvSpPr txBox="1"/>
          <p:nvPr/>
        </p:nvSpPr>
        <p:spPr>
          <a:xfrm>
            <a:off x="5380378" y="2525325"/>
            <a:ext cx="87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Pelvis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4801536" y="3356526"/>
            <a:ext cx="12445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Healthy Hip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Joint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35f6419af_0_0"/>
          <p:cNvSpPr txBox="1"/>
          <p:nvPr>
            <p:ph type="title"/>
          </p:nvPr>
        </p:nvSpPr>
        <p:spPr>
          <a:xfrm>
            <a:off x="946404" y="365760"/>
            <a:ext cx="7269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What is Hip Dysplasia?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1" name="Google Shape;121;g3035f6419af_0_0"/>
          <p:cNvSpPr txBox="1"/>
          <p:nvPr>
            <p:ph idx="1" type="body"/>
          </p:nvPr>
        </p:nvSpPr>
        <p:spPr>
          <a:xfrm>
            <a:off x="946404" y="1828801"/>
            <a:ext cx="64464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400"/>
              </a:spcBef>
              <a:spcAft>
                <a:spcPts val="200"/>
              </a:spcAft>
              <a:buNone/>
            </a:pPr>
            <a:r>
              <a:rPr lang="en-US" sz="2050">
                <a:solidFill>
                  <a:schemeClr val="lt1"/>
                </a:solidFill>
              </a:rPr>
              <a:t>Hip dysplasia is an abnormality of the hip joint where the socket portion does not fully cover the ball portion, resulting in an increased </a:t>
            </a:r>
            <a:r>
              <a:rPr lang="en-US" sz="2050">
                <a:solidFill>
                  <a:schemeClr val="lt1"/>
                </a:solidFill>
              </a:rPr>
              <a:t>subtle</a:t>
            </a:r>
            <a:r>
              <a:rPr lang="en-US" sz="2050">
                <a:solidFill>
                  <a:schemeClr val="lt1"/>
                </a:solidFill>
              </a:rPr>
              <a:t> hip joint instability.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122" name="Google Shape;122;g3035f6419a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525" y="3696999"/>
            <a:ext cx="2550075" cy="29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035f6419a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9550" y="3675304"/>
            <a:ext cx="2550075" cy="29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035f6419af_0_0"/>
          <p:cNvSpPr txBox="1"/>
          <p:nvPr/>
        </p:nvSpPr>
        <p:spPr>
          <a:xfrm>
            <a:off x="2123600" y="3235300"/>
            <a:ext cx="101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Normal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5" name="Google Shape;125;g3035f6419af_0_0"/>
          <p:cNvSpPr txBox="1"/>
          <p:nvPr/>
        </p:nvSpPr>
        <p:spPr>
          <a:xfrm>
            <a:off x="5860238" y="3198150"/>
            <a:ext cx="132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Dysplastic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6" name="Google Shape;126;g3035f6419af_0_0"/>
          <p:cNvSpPr/>
          <p:nvPr/>
        </p:nvSpPr>
        <p:spPr>
          <a:xfrm>
            <a:off x="1967475" y="4340900"/>
            <a:ext cx="156000" cy="1875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7" name="Google Shape;127;g3035f6419af_0_0"/>
          <p:cNvSpPr/>
          <p:nvPr/>
        </p:nvSpPr>
        <p:spPr>
          <a:xfrm>
            <a:off x="6313100" y="3910650"/>
            <a:ext cx="156000" cy="1875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35f6419af_0_5"/>
          <p:cNvSpPr txBox="1"/>
          <p:nvPr>
            <p:ph type="title"/>
          </p:nvPr>
        </p:nvSpPr>
        <p:spPr>
          <a:xfrm>
            <a:off x="937204" y="365760"/>
            <a:ext cx="7269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How Does Hip Dysplasia Result in Hip Pain?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3" name="Google Shape;133;g3035f6419af_0_5"/>
          <p:cNvSpPr txBox="1"/>
          <p:nvPr>
            <p:ph idx="1" type="body"/>
          </p:nvPr>
        </p:nvSpPr>
        <p:spPr>
          <a:xfrm>
            <a:off x="156150" y="2048400"/>
            <a:ext cx="4981200" cy="48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7914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83636"/>
              <a:buChar char="•"/>
            </a:pPr>
            <a:r>
              <a:rPr lang="en-US" sz="2200">
                <a:solidFill>
                  <a:schemeClr val="lt1"/>
                </a:solidFill>
              </a:rPr>
              <a:t>Because</a:t>
            </a:r>
            <a:r>
              <a:rPr lang="en-US" sz="2200">
                <a:solidFill>
                  <a:schemeClr val="lt1"/>
                </a:solidFill>
              </a:rPr>
              <a:t> a dysplastic acetabulum does not </a:t>
            </a:r>
            <a:r>
              <a:rPr lang="en-US" sz="2200">
                <a:solidFill>
                  <a:schemeClr val="lt1"/>
                </a:solidFill>
              </a:rPr>
              <a:t>provide</a:t>
            </a:r>
            <a:r>
              <a:rPr lang="en-US" sz="2200">
                <a:solidFill>
                  <a:schemeClr val="lt1"/>
                </a:solidFill>
              </a:rPr>
              <a:t> enough bony support, this creates instability for this hip joint</a:t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-327914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83636"/>
              <a:buChar char="•"/>
            </a:pPr>
            <a:r>
              <a:rPr lang="en-US" sz="2200">
                <a:solidFill>
                  <a:schemeClr val="lt1"/>
                </a:solidFill>
              </a:rPr>
              <a:t>Hip musculature has to work overtime to provide compensatory stability</a:t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-327914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83636"/>
              <a:buChar char="•"/>
            </a:pPr>
            <a:r>
              <a:rPr lang="en-US" sz="2200">
                <a:solidFill>
                  <a:schemeClr val="lt1"/>
                </a:solidFill>
              </a:rPr>
              <a:t>For this reason, physical therapy is the primary </a:t>
            </a:r>
            <a:r>
              <a:rPr b="1" lang="en-US" sz="2200" u="sng">
                <a:solidFill>
                  <a:schemeClr val="lt1"/>
                </a:solidFill>
              </a:rPr>
              <a:t>initial</a:t>
            </a:r>
            <a:r>
              <a:rPr lang="en-US" sz="2200">
                <a:solidFill>
                  <a:schemeClr val="lt1"/>
                </a:solidFill>
              </a:rPr>
              <a:t> treatment</a:t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-327914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83636"/>
              <a:buChar char="•"/>
            </a:pPr>
            <a:r>
              <a:rPr lang="en-US" sz="2200">
                <a:solidFill>
                  <a:schemeClr val="lt1"/>
                </a:solidFill>
              </a:rPr>
              <a:t>Focusing on </a:t>
            </a:r>
            <a:r>
              <a:rPr lang="en-US" sz="2200">
                <a:solidFill>
                  <a:schemeClr val="lt1"/>
                </a:solidFill>
              </a:rPr>
              <a:t>rehabbing</a:t>
            </a:r>
            <a:r>
              <a:rPr lang="en-US" sz="2200">
                <a:solidFill>
                  <a:schemeClr val="lt1"/>
                </a:solidFill>
              </a:rPr>
              <a:t> and strengthening these muscles is critical to help treat symptoms of hip dysplasia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20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134" name="Google Shape;134;g3035f6419af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0150" y="2326625"/>
            <a:ext cx="3292150" cy="375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/>
          <p:nvPr>
            <p:ph type="title"/>
          </p:nvPr>
        </p:nvSpPr>
        <p:spPr>
          <a:xfrm>
            <a:off x="937200" y="415650"/>
            <a:ext cx="7269600" cy="13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en-US">
                <a:solidFill>
                  <a:schemeClr val="lt1"/>
                </a:solidFill>
              </a:rPr>
              <a:t>Primary Approach: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en-US">
                <a:solidFill>
                  <a:schemeClr val="lt1"/>
                </a:solidFill>
              </a:rPr>
              <a:t>Physical Therapy</a:t>
            </a:r>
            <a:endParaRPr/>
          </a:p>
        </p:txBody>
      </p:sp>
      <p:sp>
        <p:nvSpPr>
          <p:cNvPr id="140" name="Google Shape;140;p3"/>
          <p:cNvSpPr txBox="1"/>
          <p:nvPr>
            <p:ph idx="1" type="body"/>
          </p:nvPr>
        </p:nvSpPr>
        <p:spPr>
          <a:xfrm>
            <a:off x="545228" y="2048451"/>
            <a:ext cx="7269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200">
                <a:solidFill>
                  <a:schemeClr val="lt1"/>
                </a:solidFill>
              </a:rPr>
              <a:t>Physical Therapy as the Foundation for Treatment</a:t>
            </a:r>
            <a:endParaRPr sz="2000"/>
          </a:p>
          <a:p>
            <a:pPr indent="-1955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40"/>
              <a:buChar char="•"/>
            </a:pPr>
            <a:r>
              <a:rPr lang="en-US" sz="2000">
                <a:solidFill>
                  <a:schemeClr val="lt1"/>
                </a:solidFill>
              </a:rPr>
              <a:t>PT prioritizes non-surgical management for hip pain.</a:t>
            </a:r>
            <a:endParaRPr sz="2000"/>
          </a:p>
          <a:p>
            <a:pPr indent="-1955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40"/>
              <a:buChar char="•"/>
            </a:pPr>
            <a:r>
              <a:rPr lang="en-US" sz="2000">
                <a:solidFill>
                  <a:schemeClr val="lt1"/>
                </a:solidFill>
              </a:rPr>
              <a:t>Techniques include manual therapy, strengthening, core stabilization, and improving hip mobility.</a:t>
            </a:r>
            <a:endParaRPr sz="2000"/>
          </a:p>
          <a:p>
            <a:pPr indent="-1955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40"/>
              <a:buChar char="•"/>
            </a:pPr>
            <a:r>
              <a:rPr lang="en-US" sz="2000">
                <a:solidFill>
                  <a:schemeClr val="lt1"/>
                </a:solidFill>
              </a:rPr>
              <a:t>Collaboration between therapists and surgeons ensures comprehensive, patient-centered care.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5830" y="4544753"/>
            <a:ext cx="3553429" cy="1854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35f6419af_0_10"/>
          <p:cNvSpPr txBox="1"/>
          <p:nvPr>
            <p:ph type="title"/>
          </p:nvPr>
        </p:nvSpPr>
        <p:spPr>
          <a:xfrm>
            <a:off x="937204" y="236610"/>
            <a:ext cx="7269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Hip Preservation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7" name="Google Shape;147;g3035f6419af_0_10"/>
          <p:cNvSpPr txBox="1"/>
          <p:nvPr>
            <p:ph idx="1" type="body"/>
          </p:nvPr>
        </p:nvSpPr>
        <p:spPr>
          <a:xfrm>
            <a:off x="1348804" y="2845901"/>
            <a:ext cx="64464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400"/>
              </a:spcBef>
              <a:spcAft>
                <a:spcPts val="20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Only after failing </a:t>
            </a:r>
            <a:r>
              <a:rPr lang="en-US" sz="2800" u="sng">
                <a:solidFill>
                  <a:schemeClr val="lt1"/>
                </a:solidFill>
              </a:rPr>
              <a:t>extensive</a:t>
            </a:r>
            <a:r>
              <a:rPr lang="en-US" sz="2800">
                <a:solidFill>
                  <a:schemeClr val="lt1"/>
                </a:solidFill>
              </a:rPr>
              <a:t> physical therapy protocols, do we consider surgical intervention.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 txBox="1"/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en-US">
                <a:solidFill>
                  <a:schemeClr val="lt1"/>
                </a:solidFill>
              </a:rPr>
              <a:t>When to Consider Surgery: Hip Scope vs. PAO</a:t>
            </a:r>
            <a:endParaRPr/>
          </a:p>
        </p:txBody>
      </p:sp>
      <p:sp>
        <p:nvSpPr>
          <p:cNvPr id="153" name="Google Shape;153;p4"/>
          <p:cNvSpPr txBox="1"/>
          <p:nvPr>
            <p:ph idx="1" type="body"/>
          </p:nvPr>
        </p:nvSpPr>
        <p:spPr>
          <a:xfrm>
            <a:off x="646025" y="2145300"/>
            <a:ext cx="36453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Hip Arthroscopy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Minimally invasive, used for treating intra-articular issues i.e. labral tears and femoroacetabular impingement (FAI).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4" name="Google Shape;15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026" y="4160501"/>
            <a:ext cx="2886498" cy="22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4875" y="4160500"/>
            <a:ext cx="2660550" cy="200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 rot="3675">
            <a:off x="4010697" y="5166969"/>
            <a:ext cx="56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VS.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4481350" y="2145288"/>
            <a:ext cx="3994200" cy="22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Periacetabular Osteotomy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Aimed at correcting hip dysplasia, stabilizing the joint by reshaping the acetabulum, and critical to </a:t>
            </a:r>
            <a:r>
              <a:rPr lang="en-US" sz="1800" u="sng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protecting </a:t>
            </a: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hip arthroscopy repairs.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/>
          <p:nvPr>
            <p:ph type="title"/>
          </p:nvPr>
        </p:nvSpPr>
        <p:spPr>
          <a:xfrm>
            <a:off x="937267" y="155885"/>
            <a:ext cx="7269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en-US">
                <a:solidFill>
                  <a:schemeClr val="lt1"/>
                </a:solidFill>
              </a:rPr>
              <a:t>Understanding PAO Surgery</a:t>
            </a:r>
            <a:endParaRPr/>
          </a:p>
        </p:txBody>
      </p:sp>
      <p:sp>
        <p:nvSpPr>
          <p:cNvPr id="163" name="Google Shape;163;p5"/>
          <p:cNvSpPr txBox="1"/>
          <p:nvPr>
            <p:ph idx="1" type="body"/>
          </p:nvPr>
        </p:nvSpPr>
        <p:spPr>
          <a:xfrm>
            <a:off x="946404" y="1828801"/>
            <a:ext cx="4609444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000">
                <a:solidFill>
                  <a:schemeClr val="lt1"/>
                </a:solidFill>
              </a:rPr>
              <a:t>Correcting Structural Issues for Long-Term Benefits</a:t>
            </a:r>
            <a:endParaRPr b="1" sz="2000">
              <a:solidFill>
                <a:schemeClr val="lt1"/>
              </a:solidFill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>
                <a:solidFill>
                  <a:schemeClr val="lt1"/>
                </a:solidFill>
              </a:rPr>
              <a:t>PAO is a major reconstructive surgery that realigns the hip socket to increase coverage of the femoral head.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>
                <a:solidFill>
                  <a:schemeClr val="lt1"/>
                </a:solidFill>
              </a:rPr>
              <a:t>Reduces the risk of arthritis and delays or prevents the need for total hip replacement.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>
                <a:solidFill>
                  <a:schemeClr val="lt1"/>
                </a:solidFill>
              </a:rPr>
              <a:t>Recovery takes months, but long-term benefits are significant for young, active patients.</a:t>
            </a:r>
            <a:endParaRPr>
              <a:solidFill>
                <a:schemeClr val="lt1"/>
              </a:solidFill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</a:pPr>
            <a:r>
              <a:rPr b="1" i="1" lang="en-US">
                <a:solidFill>
                  <a:schemeClr val="lt1"/>
                </a:solidFill>
              </a:rPr>
              <a:t>Goal:  Avoid total hip replacement at a young age.</a:t>
            </a:r>
            <a:endParaRPr b="1" i="1">
              <a:solidFill>
                <a:schemeClr val="lt1"/>
              </a:solidFill>
            </a:endParaRPr>
          </a:p>
        </p:txBody>
      </p:sp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b="0" l="44138" r="0" t="0"/>
          <a:stretch/>
        </p:blipFill>
        <p:spPr>
          <a:xfrm>
            <a:off x="5846423" y="2614419"/>
            <a:ext cx="2760909" cy="278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/>
          <p:nvPr>
            <p:ph type="title"/>
          </p:nvPr>
        </p:nvSpPr>
        <p:spPr>
          <a:xfrm>
            <a:off x="946404" y="365760"/>
            <a:ext cx="7269480" cy="104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en-US">
                <a:solidFill>
                  <a:schemeClr val="lt1"/>
                </a:solidFill>
              </a:rPr>
              <a:t>Post-Surgical Rehab Protocols</a:t>
            </a:r>
            <a:endParaRPr/>
          </a:p>
        </p:txBody>
      </p:sp>
      <p:sp>
        <p:nvSpPr>
          <p:cNvPr id="170" name="Google Shape;170;p6"/>
          <p:cNvSpPr txBox="1"/>
          <p:nvPr>
            <p:ph idx="1" type="body"/>
          </p:nvPr>
        </p:nvSpPr>
        <p:spPr>
          <a:xfrm>
            <a:off x="946404" y="1574157"/>
            <a:ext cx="7269480" cy="4605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000">
                <a:solidFill>
                  <a:schemeClr val="lt1"/>
                </a:solidFill>
              </a:rPr>
              <a:t>Tailored Rehabilitation for Successful Recovery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Char char="•"/>
            </a:pPr>
            <a:r>
              <a:rPr b="1" lang="en-US" sz="2000">
                <a:solidFill>
                  <a:schemeClr val="lt1"/>
                </a:solidFill>
              </a:rPr>
              <a:t>Phase 1</a:t>
            </a:r>
            <a:r>
              <a:rPr lang="en-US" sz="2000">
                <a:solidFill>
                  <a:schemeClr val="lt1"/>
                </a:solidFill>
              </a:rPr>
              <a:t> (0-6 weeks): Joint protection and passive ROM exercises.</a:t>
            </a:r>
            <a:endParaRPr b="1" sz="2000">
              <a:solidFill>
                <a:schemeClr val="lt1"/>
              </a:solidFill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Char char="•"/>
            </a:pPr>
            <a:r>
              <a:rPr b="1" lang="en-US" sz="2000">
                <a:solidFill>
                  <a:schemeClr val="lt1"/>
                </a:solidFill>
              </a:rPr>
              <a:t>Phase 2</a:t>
            </a:r>
            <a:r>
              <a:rPr lang="en-US" sz="2000">
                <a:solidFill>
                  <a:schemeClr val="lt1"/>
                </a:solidFill>
              </a:rPr>
              <a:t> (6-12 weeks): Gradual weight-bearing as tolerated, progressive strengthening.</a:t>
            </a:r>
            <a:endParaRPr b="1" sz="2000">
              <a:solidFill>
                <a:schemeClr val="lt1"/>
              </a:solidFill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Char char="•"/>
            </a:pPr>
            <a:r>
              <a:rPr b="1" lang="en-US" sz="2000">
                <a:solidFill>
                  <a:schemeClr val="lt1"/>
                </a:solidFill>
              </a:rPr>
              <a:t>Phase 3</a:t>
            </a:r>
            <a:r>
              <a:rPr lang="en-US" sz="2000">
                <a:solidFill>
                  <a:schemeClr val="lt1"/>
                </a:solidFill>
              </a:rPr>
              <a:t> (12+ weeks): Advanced strength training, return-to-sport.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lt1"/>
                </a:solidFill>
              </a:rPr>
              <a:t>Willingness to adapt protocols to local therapist preferences for optimal patient outcomes.</a:t>
            </a:r>
            <a:endParaRPr b="1" i="1" sz="2000">
              <a:solidFill>
                <a:schemeClr val="lt1"/>
              </a:solidFill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1599235" y="5972537"/>
            <a:ext cx="1713054" cy="20760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13950">
            <a:solidFill>
              <a:srgbClr val="2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3312289" y="5975140"/>
            <a:ext cx="1713054" cy="20760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3950">
            <a:solidFill>
              <a:srgbClr val="2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5025343" y="5975140"/>
            <a:ext cx="1713054" cy="20760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99FF"/>
          </a:solidFill>
          <a:ln cap="flat" cmpd="sng" w="13950">
            <a:solidFill>
              <a:srgbClr val="2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837644" y="6204559"/>
            <a:ext cx="12362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2D05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0-6 weeks</a:t>
            </a:r>
            <a:endParaRPr/>
          </a:p>
        </p:txBody>
      </p:sp>
      <p:sp>
        <p:nvSpPr>
          <p:cNvPr id="175" name="Google Shape;175;p6"/>
          <p:cNvSpPr txBox="1"/>
          <p:nvPr/>
        </p:nvSpPr>
        <p:spPr>
          <a:xfrm>
            <a:off x="3486578" y="6204559"/>
            <a:ext cx="13644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6-12 weeks</a:t>
            </a:r>
            <a:endParaRPr/>
          </a:p>
        </p:txBody>
      </p:sp>
      <p:sp>
        <p:nvSpPr>
          <p:cNvPr id="176" name="Google Shape;176;p6"/>
          <p:cNvSpPr txBox="1"/>
          <p:nvPr/>
        </p:nvSpPr>
        <p:spPr>
          <a:xfrm>
            <a:off x="5263752" y="6204559"/>
            <a:ext cx="12987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99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12+ weeks</a:t>
            </a:r>
            <a:endParaRPr/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167" y="5465217"/>
            <a:ext cx="1298753" cy="129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8464" y="5509817"/>
            <a:ext cx="1048280" cy="1209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</cp:coreProperties>
</file>